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4660"/>
  </p:normalViewPr>
  <p:slideViewPr>
    <p:cSldViewPr snapToGrid="0">
      <p:cViewPr varScale="1">
        <p:scale>
          <a:sx n="63" d="100"/>
          <a:sy n="63" d="100"/>
        </p:scale>
        <p:origin x="7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57D96-1175-481B-9458-541DBA13C29A}" type="datetimeFigureOut">
              <a:rPr lang="en-GB" smtClean="0"/>
              <a:t>17/04/2021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FE9BD-1FA5-482C-B795-AEBE167C67D5}" type="slidenum">
              <a:rPr lang="en-GB" smtClean="0"/>
              <a:t>‹#›</a:t>
            </a:fld>
            <a:endParaRPr lang="en-GB"/>
          </a:p>
        </p:txBody>
      </p:sp>
    </p:spTree>
    <p:extLst>
      <p:ext uri="{BB962C8B-B14F-4D97-AF65-F5344CB8AC3E}">
        <p14:creationId xmlns:p14="http://schemas.microsoft.com/office/powerpoint/2010/main" val="178151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one of us here has an aim regarding the organization he or she is working for and the personal aims should be in line with the aims of the company. The organizations should as well have their own aims well outlined in the mission statement. The mission statement is a formal summary of the aims and values of a company, enterprise, or individual. With a mission statement, the company aims are clearly defined and thus performance of the company duties is made easy (Alegre et al., 2018). The management and leadership of a company are keeping its workers directed towards achieving certain goals. </a:t>
            </a:r>
          </a:p>
        </p:txBody>
      </p:sp>
      <p:sp>
        <p:nvSpPr>
          <p:cNvPr id="4" name="Slide Number Placeholder 3"/>
          <p:cNvSpPr>
            <a:spLocks noGrp="1"/>
          </p:cNvSpPr>
          <p:nvPr>
            <p:ph type="sldNum" sz="quarter" idx="5"/>
          </p:nvPr>
        </p:nvSpPr>
        <p:spPr/>
        <p:txBody>
          <a:bodyPr/>
          <a:lstStyle/>
          <a:p>
            <a:fld id="{7A2FE9BD-1FA5-482C-B795-AEBE167C67D5}" type="slidenum">
              <a:rPr lang="en-GB" smtClean="0"/>
              <a:t>2</a:t>
            </a:fld>
            <a:endParaRPr lang="en-GB"/>
          </a:p>
        </p:txBody>
      </p:sp>
    </p:spTree>
    <p:extLst>
      <p:ext uri="{BB962C8B-B14F-4D97-AF65-F5344CB8AC3E}">
        <p14:creationId xmlns:p14="http://schemas.microsoft.com/office/powerpoint/2010/main" val="276411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the mission statement to be developed well, there are basic components that should be included In the first place, one needs to consider the market as the target audience. The second critical aspect is the contribution and this focuses on, the product offered by the company or the services provided that should be clearly highlighted in the mission statement. According to </a:t>
            </a:r>
            <a:r>
              <a:rPr lang="en-GB" dirty="0" err="1"/>
              <a:t>Gächter</a:t>
            </a:r>
            <a:r>
              <a:rPr lang="en-GB" dirty="0"/>
              <a:t> &amp; Renner (2018), distinction focuses on the main focus is on describing what makes the product more unique and the primary reasons the audience should buy it over another. The failure to include the above three mentioned parts in the mission statements makes it faulty and less impactful in improving the organizational performance.</a:t>
            </a:r>
          </a:p>
          <a:p>
            <a:endParaRPr lang="en-GB" dirty="0"/>
          </a:p>
        </p:txBody>
      </p:sp>
      <p:sp>
        <p:nvSpPr>
          <p:cNvPr id="4" name="Slide Number Placeholder 3"/>
          <p:cNvSpPr>
            <a:spLocks noGrp="1"/>
          </p:cNvSpPr>
          <p:nvPr>
            <p:ph type="sldNum" sz="quarter" idx="5"/>
          </p:nvPr>
        </p:nvSpPr>
        <p:spPr/>
        <p:txBody>
          <a:bodyPr/>
          <a:lstStyle/>
          <a:p>
            <a:fld id="{7A2FE9BD-1FA5-482C-B795-AEBE167C67D5}" type="slidenum">
              <a:rPr lang="en-GB" smtClean="0"/>
              <a:t>3</a:t>
            </a:fld>
            <a:endParaRPr lang="en-GB"/>
          </a:p>
        </p:txBody>
      </p:sp>
    </p:spTree>
    <p:extLst>
      <p:ext uri="{BB962C8B-B14F-4D97-AF65-F5344CB8AC3E}">
        <p14:creationId xmlns:p14="http://schemas.microsoft.com/office/powerpoint/2010/main" val="2362600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worth noting that all organizations need both mission and vision statements to remind the worker and all the stakeholders of the purpose of the organization. There are people who try to interchange the mission and vision statements by the truth remains that they are not interchangeable. Both the statements reflect on the purpose and the goals of a company although they serve different purposes. The mission statement serves as a critical roadmap to achieving the vision statement (</a:t>
            </a:r>
            <a:r>
              <a:rPr lang="en-GB" dirty="0" err="1"/>
              <a:t>Pencoet</a:t>
            </a:r>
            <a:r>
              <a:rPr lang="en-GB" dirty="0"/>
              <a:t> et al., 2017). The vision statements serve as guidance for the business to achieve its aspirations. The visions and mission statements should be written separately.</a:t>
            </a:r>
          </a:p>
          <a:p>
            <a:endParaRPr lang="en-GB" dirty="0"/>
          </a:p>
        </p:txBody>
      </p:sp>
      <p:sp>
        <p:nvSpPr>
          <p:cNvPr id="4" name="Slide Number Placeholder 3"/>
          <p:cNvSpPr>
            <a:spLocks noGrp="1"/>
          </p:cNvSpPr>
          <p:nvPr>
            <p:ph type="sldNum" sz="quarter" idx="5"/>
          </p:nvPr>
        </p:nvSpPr>
        <p:spPr/>
        <p:txBody>
          <a:bodyPr/>
          <a:lstStyle/>
          <a:p>
            <a:fld id="{7A2FE9BD-1FA5-482C-B795-AEBE167C67D5}" type="slidenum">
              <a:rPr lang="en-GB" smtClean="0"/>
              <a:t>4</a:t>
            </a:fld>
            <a:endParaRPr lang="en-GB"/>
          </a:p>
        </p:txBody>
      </p:sp>
    </p:spTree>
    <p:extLst>
      <p:ext uri="{BB962C8B-B14F-4D97-AF65-F5344CB8AC3E}">
        <p14:creationId xmlns:p14="http://schemas.microsoft.com/office/powerpoint/2010/main" val="791104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Writing the company’s mission statement gives the person an opportunity to express the organizational goals, ethics, culture, and norms for decision making. The steps for writing a mission statement are; Defining the market with a story for all the state holders to understand. As well, one should explain what the business does for customers (</a:t>
            </a:r>
            <a:r>
              <a:rPr lang="en-GB" dirty="0" err="1"/>
              <a:t>Zahan</a:t>
            </a:r>
            <a:r>
              <a:rPr lang="en-GB" dirty="0"/>
              <a:t> &amp; Sultana, 2019). Consumers make a very critical part of any organization and thus they should be well informed of the dealings of the company. Besides, the mission statement should describe what the business does for its employees, outlining the significance of the business to its owners and the last step is discussing, digesting polishing, and revising the mission statement.</a:t>
            </a:r>
          </a:p>
          <a:p>
            <a:endParaRPr lang="en-GB" dirty="0"/>
          </a:p>
        </p:txBody>
      </p:sp>
      <p:sp>
        <p:nvSpPr>
          <p:cNvPr id="4" name="Slide Number Placeholder 3"/>
          <p:cNvSpPr>
            <a:spLocks noGrp="1"/>
          </p:cNvSpPr>
          <p:nvPr>
            <p:ph type="sldNum" sz="quarter" idx="5"/>
          </p:nvPr>
        </p:nvSpPr>
        <p:spPr/>
        <p:txBody>
          <a:bodyPr/>
          <a:lstStyle/>
          <a:p>
            <a:fld id="{7A2FE9BD-1FA5-482C-B795-AEBE167C67D5}" type="slidenum">
              <a:rPr lang="en-GB" smtClean="0"/>
              <a:t>5</a:t>
            </a:fld>
            <a:endParaRPr lang="en-GB"/>
          </a:p>
        </p:txBody>
      </p:sp>
    </p:spTree>
    <p:extLst>
      <p:ext uri="{BB962C8B-B14F-4D97-AF65-F5344CB8AC3E}">
        <p14:creationId xmlns:p14="http://schemas.microsoft.com/office/powerpoint/2010/main" val="4273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mission statement helps the employees to know what they are expected to do in the organization. With the mission statement, the employees get to see the positive aspects of their daily activities. In addition, the mission statement is essential in boosting morale and developing a positive workplace culture (</a:t>
            </a:r>
            <a:r>
              <a:rPr lang="en-GB" dirty="0" err="1"/>
              <a:t>Penco</a:t>
            </a:r>
            <a:r>
              <a:rPr lang="en-GB" dirty="0"/>
              <a:t> et al., 2017). The employees get to know the benefits they might realize from the mission statement and thus I feel that all the organizations focusing on success need to have well-outlined mission statements.</a:t>
            </a:r>
          </a:p>
          <a:p>
            <a:endParaRPr lang="en-GB" dirty="0"/>
          </a:p>
        </p:txBody>
      </p:sp>
      <p:sp>
        <p:nvSpPr>
          <p:cNvPr id="4" name="Slide Number Placeholder 3"/>
          <p:cNvSpPr>
            <a:spLocks noGrp="1"/>
          </p:cNvSpPr>
          <p:nvPr>
            <p:ph type="sldNum" sz="quarter" idx="5"/>
          </p:nvPr>
        </p:nvSpPr>
        <p:spPr/>
        <p:txBody>
          <a:bodyPr/>
          <a:lstStyle/>
          <a:p>
            <a:fld id="{7A2FE9BD-1FA5-482C-B795-AEBE167C67D5}" type="slidenum">
              <a:rPr lang="en-GB" smtClean="0"/>
              <a:t>6</a:t>
            </a:fld>
            <a:endParaRPr lang="en-GB"/>
          </a:p>
        </p:txBody>
      </p:sp>
    </p:spTree>
    <p:extLst>
      <p:ext uri="{BB962C8B-B14F-4D97-AF65-F5344CB8AC3E}">
        <p14:creationId xmlns:p14="http://schemas.microsoft.com/office/powerpoint/2010/main" val="88875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success of many organizations is based on the managers available, their managerial skills, and their commitment to saving improve the performance. Managers should have great knowledge on developing the mission statements and constantly reminding the workers of their roles in the company. Communicating to the subordinates on the significance of the mission statement. Giving society a better understanding of the organization. Featuring all the critical aspects of the organization in the mission statement.</a:t>
            </a:r>
          </a:p>
          <a:p>
            <a:endParaRPr lang="en-GB" dirty="0"/>
          </a:p>
        </p:txBody>
      </p:sp>
      <p:sp>
        <p:nvSpPr>
          <p:cNvPr id="4" name="Slide Number Placeholder 3"/>
          <p:cNvSpPr>
            <a:spLocks noGrp="1"/>
          </p:cNvSpPr>
          <p:nvPr>
            <p:ph type="sldNum" sz="quarter" idx="5"/>
          </p:nvPr>
        </p:nvSpPr>
        <p:spPr/>
        <p:txBody>
          <a:bodyPr/>
          <a:lstStyle/>
          <a:p>
            <a:fld id="{7A2FE9BD-1FA5-482C-B795-AEBE167C67D5}" type="slidenum">
              <a:rPr lang="en-GB" smtClean="0"/>
              <a:t>7</a:t>
            </a:fld>
            <a:endParaRPr lang="en-GB"/>
          </a:p>
        </p:txBody>
      </p:sp>
    </p:spTree>
    <p:extLst>
      <p:ext uri="{BB962C8B-B14F-4D97-AF65-F5344CB8AC3E}">
        <p14:creationId xmlns:p14="http://schemas.microsoft.com/office/powerpoint/2010/main" val="181732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summation, it is essential for all of us to understand all the aspects of the mission statement including; definition of the mission statement, the basic parts of the mission statement, compare and contrast the Mission Vs. vision statement. As well, writing a great mission statement, constant remembering of the importance of mission statement, and examining the roles of managers in developing mission statements.</a:t>
            </a:r>
          </a:p>
          <a:p>
            <a:endParaRPr lang="en-GB" dirty="0"/>
          </a:p>
        </p:txBody>
      </p:sp>
      <p:sp>
        <p:nvSpPr>
          <p:cNvPr id="4" name="Slide Number Placeholder 3"/>
          <p:cNvSpPr>
            <a:spLocks noGrp="1"/>
          </p:cNvSpPr>
          <p:nvPr>
            <p:ph type="sldNum" sz="quarter" idx="5"/>
          </p:nvPr>
        </p:nvSpPr>
        <p:spPr/>
        <p:txBody>
          <a:bodyPr/>
          <a:lstStyle/>
          <a:p>
            <a:fld id="{7A2FE9BD-1FA5-482C-B795-AEBE167C67D5}" type="slidenum">
              <a:rPr lang="en-GB" smtClean="0"/>
              <a:t>8</a:t>
            </a:fld>
            <a:endParaRPr lang="en-GB"/>
          </a:p>
        </p:txBody>
      </p:sp>
    </p:spTree>
    <p:extLst>
      <p:ext uri="{BB962C8B-B14F-4D97-AF65-F5344CB8AC3E}">
        <p14:creationId xmlns:p14="http://schemas.microsoft.com/office/powerpoint/2010/main" val="1437284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F17869-2A21-4AA7-B6A2-37D3D27AFBDC}" type="datetimeFigureOut">
              <a:rPr lang="en-GB" smtClean="0"/>
              <a:t>17/04/2021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D30FD883-1CE8-4F7A-99FD-AC080CA54943}"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262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17869-2A21-4AA7-B6A2-37D3D27AFBDC}" type="datetimeFigureOut">
              <a:rPr lang="en-GB" smtClean="0"/>
              <a:t>17/04/2021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0FD883-1CE8-4F7A-99FD-AC080CA54943}" type="slidenum">
              <a:rPr lang="en-GB" smtClean="0"/>
              <a:t>‹#›</a:t>
            </a:fld>
            <a:endParaRPr lang="en-GB"/>
          </a:p>
        </p:txBody>
      </p:sp>
    </p:spTree>
    <p:extLst>
      <p:ext uri="{BB962C8B-B14F-4D97-AF65-F5344CB8AC3E}">
        <p14:creationId xmlns:p14="http://schemas.microsoft.com/office/powerpoint/2010/main" val="395860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17869-2A21-4AA7-B6A2-37D3D27AFBDC}" type="datetimeFigureOut">
              <a:rPr lang="en-GB" smtClean="0"/>
              <a:t>17/04/2021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FD883-1CE8-4F7A-99FD-AC080CA54943}"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41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17869-2A21-4AA7-B6A2-37D3D27AFBDC}" type="datetimeFigureOut">
              <a:rPr lang="en-GB" smtClean="0"/>
              <a:t>17/04/2021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FD883-1CE8-4F7A-99FD-AC080CA54943}"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7713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17869-2A21-4AA7-B6A2-37D3D27AFBDC}" type="datetimeFigureOut">
              <a:rPr lang="en-GB" smtClean="0"/>
              <a:t>17/04/2021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FD883-1CE8-4F7A-99FD-AC080CA54943}" type="slidenum">
              <a:rPr lang="en-GB" smtClean="0"/>
              <a:t>‹#›</a:t>
            </a:fld>
            <a:endParaRPr lang="en-GB"/>
          </a:p>
        </p:txBody>
      </p:sp>
    </p:spTree>
    <p:extLst>
      <p:ext uri="{BB962C8B-B14F-4D97-AF65-F5344CB8AC3E}">
        <p14:creationId xmlns:p14="http://schemas.microsoft.com/office/powerpoint/2010/main" val="31372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17869-2A21-4AA7-B6A2-37D3D27AFBDC}" type="datetimeFigureOut">
              <a:rPr lang="en-GB" smtClean="0"/>
              <a:t>17/04/2021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FD883-1CE8-4F7A-99FD-AC080CA54943}"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8481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17869-2A21-4AA7-B6A2-37D3D27AFBDC}" type="datetimeFigureOut">
              <a:rPr lang="en-GB" smtClean="0"/>
              <a:t>17/04/2021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FD883-1CE8-4F7A-99FD-AC080CA54943}"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0936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F17869-2A21-4AA7-B6A2-37D3D27AFBDC}" type="datetimeFigureOut">
              <a:rPr lang="en-GB" smtClean="0"/>
              <a:t>17/04/2021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FD883-1CE8-4F7A-99FD-AC080CA54943}"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1299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F17869-2A21-4AA7-B6A2-37D3D27AFBDC}" type="datetimeFigureOut">
              <a:rPr lang="en-GB" smtClean="0"/>
              <a:t>17/04/2021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FD883-1CE8-4F7A-99FD-AC080CA54943}"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274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F17869-2A21-4AA7-B6A2-37D3D27AFBDC}" type="datetimeFigureOut">
              <a:rPr lang="en-GB" smtClean="0"/>
              <a:t>17/04/2021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FD883-1CE8-4F7A-99FD-AC080CA54943}" type="slidenum">
              <a:rPr lang="en-GB" smtClean="0"/>
              <a:t>‹#›</a:t>
            </a:fld>
            <a:endParaRPr lang="en-GB"/>
          </a:p>
        </p:txBody>
      </p:sp>
    </p:spTree>
    <p:extLst>
      <p:ext uri="{BB962C8B-B14F-4D97-AF65-F5344CB8AC3E}">
        <p14:creationId xmlns:p14="http://schemas.microsoft.com/office/powerpoint/2010/main" val="180660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17869-2A21-4AA7-B6A2-37D3D27AFBDC}" type="datetimeFigureOut">
              <a:rPr lang="en-GB" smtClean="0"/>
              <a:t>17/04/2021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0FD883-1CE8-4F7A-99FD-AC080CA54943}"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91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F17869-2A21-4AA7-B6A2-37D3D27AFBDC}" type="datetimeFigureOut">
              <a:rPr lang="en-GB" smtClean="0"/>
              <a:t>17/04/2021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0FD883-1CE8-4F7A-99FD-AC080CA54943}" type="slidenum">
              <a:rPr lang="en-GB" smtClean="0"/>
              <a:t>‹#›</a:t>
            </a:fld>
            <a:endParaRPr lang="en-GB"/>
          </a:p>
        </p:txBody>
      </p:sp>
    </p:spTree>
    <p:extLst>
      <p:ext uri="{BB962C8B-B14F-4D97-AF65-F5344CB8AC3E}">
        <p14:creationId xmlns:p14="http://schemas.microsoft.com/office/powerpoint/2010/main" val="47530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F17869-2A21-4AA7-B6A2-37D3D27AFBDC}" type="datetimeFigureOut">
              <a:rPr lang="en-GB" smtClean="0"/>
              <a:t>17/04/2021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0FD883-1CE8-4F7A-99FD-AC080CA54943}"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90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F17869-2A21-4AA7-B6A2-37D3D27AFBDC}" type="datetimeFigureOut">
              <a:rPr lang="en-GB" smtClean="0"/>
              <a:t>17/04/2021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0FD883-1CE8-4F7A-99FD-AC080CA54943}"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81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17869-2A21-4AA7-B6A2-37D3D27AFBDC}" type="datetimeFigureOut">
              <a:rPr lang="en-GB" smtClean="0"/>
              <a:t>17/04/2021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0FD883-1CE8-4F7A-99FD-AC080CA54943}" type="slidenum">
              <a:rPr lang="en-GB" smtClean="0"/>
              <a:t>‹#›</a:t>
            </a:fld>
            <a:endParaRPr lang="en-GB"/>
          </a:p>
        </p:txBody>
      </p:sp>
    </p:spTree>
    <p:extLst>
      <p:ext uri="{BB962C8B-B14F-4D97-AF65-F5344CB8AC3E}">
        <p14:creationId xmlns:p14="http://schemas.microsoft.com/office/powerpoint/2010/main" val="1894349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17869-2A21-4AA7-B6A2-37D3D27AFBDC}" type="datetimeFigureOut">
              <a:rPr lang="en-GB" smtClean="0"/>
              <a:t>17/04/2021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0FD883-1CE8-4F7A-99FD-AC080CA54943}"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3709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17869-2A21-4AA7-B6A2-37D3D27AFBDC}" type="datetimeFigureOut">
              <a:rPr lang="en-GB" smtClean="0"/>
              <a:t>17/04/2021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0FD883-1CE8-4F7A-99FD-AC080CA54943}" type="slidenum">
              <a:rPr lang="en-GB" smtClean="0"/>
              <a:t>‹#›</a:t>
            </a:fld>
            <a:endParaRPr lang="en-GB"/>
          </a:p>
        </p:txBody>
      </p:sp>
    </p:spTree>
    <p:extLst>
      <p:ext uri="{BB962C8B-B14F-4D97-AF65-F5344CB8AC3E}">
        <p14:creationId xmlns:p14="http://schemas.microsoft.com/office/powerpoint/2010/main" val="242632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F17869-2A21-4AA7-B6A2-37D3D27AFBDC}" type="datetimeFigureOut">
              <a:rPr lang="en-GB" smtClean="0"/>
              <a:t>17/04/2021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0FD883-1CE8-4F7A-99FD-AC080CA54943}" type="slidenum">
              <a:rPr lang="en-GB" smtClean="0"/>
              <a:t>‹#›</a:t>
            </a:fld>
            <a:endParaRPr lang="en-GB"/>
          </a:p>
        </p:txBody>
      </p:sp>
    </p:spTree>
    <p:extLst>
      <p:ext uri="{BB962C8B-B14F-4D97-AF65-F5344CB8AC3E}">
        <p14:creationId xmlns:p14="http://schemas.microsoft.com/office/powerpoint/2010/main" val="39136267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7736-C6D6-467B-8B49-8C3C0187A4D1}"/>
              </a:ext>
            </a:extLst>
          </p:cNvPr>
          <p:cNvSpPr>
            <a:spLocks noGrp="1"/>
          </p:cNvSpPr>
          <p:nvPr>
            <p:ph type="ctrTitle"/>
          </p:nvPr>
        </p:nvSpPr>
        <p:spPr>
          <a:xfrm>
            <a:off x="2692398" y="1871131"/>
            <a:ext cx="6815669" cy="2129369"/>
          </a:xfrm>
        </p:spPr>
        <p:txBody>
          <a:bodyPr/>
          <a:lstStyle/>
          <a:p>
            <a:r>
              <a:rPr lang="en-GB" sz="3600" b="1" dirty="0">
                <a:latin typeface="Times New Roman" panose="02020603050405020304" pitchFamily="18" charset="0"/>
                <a:cs typeface="Times New Roman" panose="02020603050405020304" pitchFamily="18" charset="0"/>
              </a:rPr>
              <a:t>Creating a General Mission Statement for an Organization</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E9A4203-C0D4-407B-A184-00658A97BD29}"/>
              </a:ext>
            </a:extLst>
          </p:cNvPr>
          <p:cNvSpPr>
            <a:spLocks noGrp="1"/>
          </p:cNvSpPr>
          <p:nvPr>
            <p:ph type="subTitle" idx="1"/>
          </p:nvPr>
        </p:nvSpPr>
        <p:spPr/>
        <p:txBody>
          <a:bodyPr>
            <a:normAutofit/>
          </a:bodyPr>
          <a:lstStyle/>
          <a:p>
            <a:r>
              <a:rPr lang="en-GB" sz="2000" dirty="0">
                <a:latin typeface="Times New Roman" panose="02020603050405020304" pitchFamily="18" charset="0"/>
                <a:cs typeface="Times New Roman" panose="02020603050405020304" pitchFamily="18" charset="0"/>
              </a:rPr>
              <a:t>Name</a:t>
            </a:r>
          </a:p>
          <a:p>
            <a:r>
              <a:rPr lang="en-GB" sz="2000" dirty="0">
                <a:latin typeface="Times New Roman" panose="02020603050405020304" pitchFamily="18" charset="0"/>
                <a:cs typeface="Times New Roman" panose="02020603050405020304" pitchFamily="18" charset="0"/>
              </a:rPr>
              <a:t>Institution</a:t>
            </a:r>
          </a:p>
          <a:p>
            <a:r>
              <a:rPr lang="en-GB" sz="2000" dirty="0">
                <a:latin typeface="Times New Roman" panose="02020603050405020304" pitchFamily="18" charset="0"/>
                <a:cs typeface="Times New Roman" panose="02020603050405020304" pitchFamily="18" charset="0"/>
              </a:rPr>
              <a:t>Date </a:t>
            </a:r>
          </a:p>
        </p:txBody>
      </p:sp>
    </p:spTree>
    <p:extLst>
      <p:ext uri="{BB962C8B-B14F-4D97-AF65-F5344CB8AC3E}">
        <p14:creationId xmlns:p14="http://schemas.microsoft.com/office/powerpoint/2010/main" val="265647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7EB2-3C9D-41A6-BC91-01143814CCF9}"/>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Introduction</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E30ADF-46B3-4D20-AA4C-369ABFCB2C4D}"/>
              </a:ext>
            </a:extLst>
          </p:cNvPr>
          <p:cNvSpPr>
            <a:spLocks noGrp="1"/>
          </p:cNvSpPr>
          <p:nvPr>
            <p:ph sz="half" idx="1"/>
          </p:nvPr>
        </p:nvSpPr>
        <p:spPr>
          <a:xfrm>
            <a:off x="1066800" y="2560320"/>
            <a:ext cx="5709920" cy="3315548"/>
          </a:xfrm>
        </p:spPr>
        <p:txBody>
          <a:bodyPr>
            <a:normAutofit fontScale="70000" lnSpcReduction="20000"/>
          </a:bodyPr>
          <a:lstStyle/>
          <a:p>
            <a:r>
              <a:rPr lang="en-GB" dirty="0">
                <a:latin typeface="Times New Roman" panose="02020603050405020304" pitchFamily="18" charset="0"/>
                <a:cs typeface="Times New Roman" panose="02020603050405020304" pitchFamily="18" charset="0"/>
              </a:rPr>
              <a:t>Every one of us here has an aim regarding the organization he or she is working for and the personal aims should be in line with the aims of the company. </a:t>
            </a:r>
          </a:p>
          <a:p>
            <a:r>
              <a:rPr lang="en-GB" dirty="0">
                <a:latin typeface="Times New Roman" panose="02020603050405020304" pitchFamily="18" charset="0"/>
                <a:cs typeface="Times New Roman" panose="02020603050405020304" pitchFamily="18" charset="0"/>
              </a:rPr>
              <a:t>The organizations should as well have their own aims well outlined in the mission statement.</a:t>
            </a:r>
          </a:p>
          <a:p>
            <a:r>
              <a:rPr lang="en-GB" dirty="0">
                <a:latin typeface="Times New Roman" panose="02020603050405020304" pitchFamily="18" charset="0"/>
                <a:cs typeface="Times New Roman" panose="02020603050405020304" pitchFamily="18" charset="0"/>
              </a:rPr>
              <a:t>The mission statement is a formal summary of the aims and values of a company, enterprise, or individual.  </a:t>
            </a:r>
          </a:p>
          <a:p>
            <a:r>
              <a:rPr lang="en-GB" dirty="0">
                <a:latin typeface="Times New Roman" panose="02020603050405020304" pitchFamily="18" charset="0"/>
                <a:cs typeface="Times New Roman" panose="02020603050405020304" pitchFamily="18" charset="0"/>
              </a:rPr>
              <a:t>With a mission statement, the company aims are clearly defined and thus performance of the company duties is made easy (Alegre et al., 2018).</a:t>
            </a:r>
          </a:p>
          <a:p>
            <a:r>
              <a:rPr lang="en-GB" dirty="0">
                <a:latin typeface="Times New Roman" panose="02020603050405020304" pitchFamily="18" charset="0"/>
                <a:cs typeface="Times New Roman" panose="02020603050405020304" pitchFamily="18" charset="0"/>
              </a:rPr>
              <a:t>The management and leadership of a company are keeping its workers directed towards achieving certain goals.   </a:t>
            </a:r>
          </a:p>
          <a:p>
            <a:endParaRPr lang="en-GB" dirty="0">
              <a:latin typeface="Times New Roman" panose="02020603050405020304" pitchFamily="18" charset="0"/>
              <a:cs typeface="Times New Roman" panose="02020603050405020304" pitchFamily="18" charset="0"/>
            </a:endParaRPr>
          </a:p>
        </p:txBody>
      </p:sp>
      <p:pic>
        <p:nvPicPr>
          <p:cNvPr id="5" name="Picture 2" descr="Mission Meaning: Ideal Contents of a Mission Statement">
            <a:extLst>
              <a:ext uri="{FF2B5EF4-FFF2-40B4-BE49-F238E27FC236}">
                <a16:creationId xmlns:a16="http://schemas.microsoft.com/office/drawing/2014/main" id="{10D1DFF0-F70A-4DE8-B45E-1D8494B2108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76720" y="2489200"/>
            <a:ext cx="4917439" cy="347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676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0020-129E-485F-8943-C52608DB7D66}"/>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The Basic Three Parts of a Mission Statement</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6DBE528-EA11-48BA-BD5A-3448FA9F311D}"/>
              </a:ext>
            </a:extLst>
          </p:cNvPr>
          <p:cNvSpPr>
            <a:spLocks noGrp="1"/>
          </p:cNvSpPr>
          <p:nvPr>
            <p:ph sz="half" idx="1"/>
          </p:nvPr>
        </p:nvSpPr>
        <p:spPr>
          <a:xfrm>
            <a:off x="792480" y="2418080"/>
            <a:ext cx="7559040" cy="3452368"/>
          </a:xfrm>
        </p:spPr>
        <p:txBody>
          <a:bodyPr>
            <a:noAutofit/>
          </a:bodyPr>
          <a:lstStyle/>
          <a:p>
            <a:r>
              <a:rPr lang="en-GB" sz="1800" dirty="0">
                <a:latin typeface="Times New Roman" panose="02020603050405020304" pitchFamily="18" charset="0"/>
                <a:cs typeface="Times New Roman" panose="02020603050405020304" pitchFamily="18" charset="0"/>
              </a:rPr>
              <a:t>For the mission statement to be developed well, there are basic components that should be included.</a:t>
            </a:r>
          </a:p>
          <a:p>
            <a:r>
              <a:rPr lang="en-GB" sz="1800" dirty="0">
                <a:latin typeface="Times New Roman" panose="02020603050405020304" pitchFamily="18" charset="0"/>
                <a:cs typeface="Times New Roman" panose="02020603050405020304" pitchFamily="18" charset="0"/>
              </a:rPr>
              <a:t>In the first place, one needs to consider the market as the target audience.</a:t>
            </a:r>
          </a:p>
          <a:p>
            <a:r>
              <a:rPr lang="en-GB" sz="1800" dirty="0">
                <a:latin typeface="Times New Roman" panose="02020603050405020304" pitchFamily="18" charset="0"/>
                <a:cs typeface="Times New Roman" panose="02020603050405020304" pitchFamily="18" charset="0"/>
              </a:rPr>
              <a:t>The second critical aspect is the contribution and this focuses on, the product offered by the company or the services provided that should be clearly highlighted in the mission statement.</a:t>
            </a:r>
          </a:p>
          <a:p>
            <a:r>
              <a:rPr lang="en-GB" sz="1800" dirty="0">
                <a:latin typeface="Times New Roman" panose="02020603050405020304" pitchFamily="18" charset="0"/>
                <a:cs typeface="Times New Roman" panose="02020603050405020304" pitchFamily="18" charset="0"/>
              </a:rPr>
              <a:t>According to </a:t>
            </a:r>
            <a:r>
              <a:rPr lang="en-GB" sz="1800" dirty="0" err="1">
                <a:latin typeface="Times New Roman" panose="02020603050405020304" pitchFamily="18" charset="0"/>
                <a:cs typeface="Times New Roman" panose="02020603050405020304" pitchFamily="18" charset="0"/>
              </a:rPr>
              <a:t>Gächter</a:t>
            </a:r>
            <a:r>
              <a:rPr lang="en-GB" sz="1800" dirty="0">
                <a:latin typeface="Times New Roman" panose="02020603050405020304" pitchFamily="18" charset="0"/>
                <a:cs typeface="Times New Roman" panose="02020603050405020304" pitchFamily="18" charset="0"/>
              </a:rPr>
              <a:t> &amp; Renner (2018), distinction focuses on the main focus is on describing what makes the product more unique and the primary reasons the audience should buy it over another.</a:t>
            </a:r>
          </a:p>
          <a:p>
            <a:r>
              <a:rPr lang="en-GB" sz="1800" dirty="0">
                <a:latin typeface="Times New Roman" panose="02020603050405020304" pitchFamily="18" charset="0"/>
                <a:cs typeface="Times New Roman" panose="02020603050405020304" pitchFamily="18" charset="0"/>
              </a:rPr>
              <a:t>The failure to include the above three mentioned parts in the mission statements makes it faulty and less impactful in improving the organizational performance.</a:t>
            </a:r>
          </a:p>
          <a:p>
            <a:endParaRPr lang="en-GB" sz="1800" dirty="0">
              <a:latin typeface="Times New Roman" panose="02020603050405020304" pitchFamily="18" charset="0"/>
              <a:cs typeface="Times New Roman" panose="02020603050405020304" pitchFamily="18" charset="0"/>
            </a:endParaRPr>
          </a:p>
        </p:txBody>
      </p:sp>
      <p:pic>
        <p:nvPicPr>
          <p:cNvPr id="2050" name="Picture 2" descr="How to Write a Mission Statement With Examples">
            <a:extLst>
              <a:ext uri="{FF2B5EF4-FFF2-40B4-BE49-F238E27FC236}">
                <a16:creationId xmlns:a16="http://schemas.microsoft.com/office/drawing/2014/main" id="{71B7936A-792D-4F71-B559-DA203226813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351520" y="2560319"/>
            <a:ext cx="3362959" cy="3227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44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4ACE-07DF-433C-8AAF-89C2B293456E}"/>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Mission Vs Vision Statement</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DF43F6-914F-4BC0-B422-8CC758BC47C2}"/>
              </a:ext>
            </a:extLst>
          </p:cNvPr>
          <p:cNvSpPr>
            <a:spLocks noGrp="1"/>
          </p:cNvSpPr>
          <p:nvPr>
            <p:ph sz="half" idx="1"/>
          </p:nvPr>
        </p:nvSpPr>
        <p:spPr>
          <a:xfrm>
            <a:off x="690880" y="2418080"/>
            <a:ext cx="6908800" cy="3911600"/>
          </a:xfrm>
        </p:spPr>
        <p:txBody>
          <a:bodyPr>
            <a:noAutofit/>
          </a:bodyPr>
          <a:lstStyle/>
          <a:p>
            <a:r>
              <a:rPr lang="en-GB" sz="1800" dirty="0">
                <a:latin typeface="Times New Roman" panose="02020603050405020304" pitchFamily="18" charset="0"/>
                <a:cs typeface="Times New Roman" panose="02020603050405020304" pitchFamily="18" charset="0"/>
              </a:rPr>
              <a:t>It is worth noting that all organizations need both mission and vision statements to remind the worker and all the stakeholders of the purpose of the organization.</a:t>
            </a:r>
          </a:p>
          <a:p>
            <a:r>
              <a:rPr lang="en-GB" sz="1800" dirty="0">
                <a:latin typeface="Times New Roman" panose="02020603050405020304" pitchFamily="18" charset="0"/>
                <a:cs typeface="Times New Roman" panose="02020603050405020304" pitchFamily="18" charset="0"/>
              </a:rPr>
              <a:t>There are people who try to interchange the mission and vision statements by the truth remains that they are not interchangeable.  </a:t>
            </a:r>
          </a:p>
          <a:p>
            <a:r>
              <a:rPr lang="en-GB" sz="1800" dirty="0">
                <a:latin typeface="Times New Roman" panose="02020603050405020304" pitchFamily="18" charset="0"/>
                <a:cs typeface="Times New Roman" panose="02020603050405020304" pitchFamily="18" charset="0"/>
              </a:rPr>
              <a:t>Both the statements reflect on the purpose and the goals of a company although they serve different purposes.</a:t>
            </a:r>
          </a:p>
          <a:p>
            <a:r>
              <a:rPr lang="en-GB" sz="1800" dirty="0">
                <a:latin typeface="Times New Roman" panose="02020603050405020304" pitchFamily="18" charset="0"/>
                <a:cs typeface="Times New Roman" panose="02020603050405020304" pitchFamily="18" charset="0"/>
              </a:rPr>
              <a:t>The mission statement serves as a critical roadmap to achieving the vision statement (</a:t>
            </a:r>
            <a:r>
              <a:rPr lang="en-GB" sz="1800" dirty="0" err="1">
                <a:latin typeface="Times New Roman" panose="02020603050405020304" pitchFamily="18" charset="0"/>
                <a:cs typeface="Times New Roman" panose="02020603050405020304" pitchFamily="18" charset="0"/>
              </a:rPr>
              <a:t>Pencoet</a:t>
            </a:r>
            <a:r>
              <a:rPr lang="en-GB" sz="1800" dirty="0">
                <a:latin typeface="Times New Roman" panose="02020603050405020304" pitchFamily="18" charset="0"/>
                <a:cs typeface="Times New Roman" panose="02020603050405020304" pitchFamily="18" charset="0"/>
              </a:rPr>
              <a:t> et al., 2017). </a:t>
            </a:r>
          </a:p>
          <a:p>
            <a:r>
              <a:rPr lang="en-GB" sz="1800" dirty="0">
                <a:latin typeface="Times New Roman" panose="02020603050405020304" pitchFamily="18" charset="0"/>
                <a:cs typeface="Times New Roman" panose="02020603050405020304" pitchFamily="18" charset="0"/>
              </a:rPr>
              <a:t>The vision statements serve as guidance for the business to achieve its aspirations. The visions and mission statements should be written separately.</a:t>
            </a:r>
          </a:p>
          <a:p>
            <a:endParaRPr lang="en-GB" sz="1800" dirty="0">
              <a:latin typeface="Times New Roman" panose="02020603050405020304" pitchFamily="18" charset="0"/>
              <a:cs typeface="Times New Roman" panose="02020603050405020304" pitchFamily="18" charset="0"/>
            </a:endParaRPr>
          </a:p>
        </p:txBody>
      </p:sp>
      <p:pic>
        <p:nvPicPr>
          <p:cNvPr id="1028" name="Picture 4" descr="9 Questions that will make your Mission Statement Last | SMI">
            <a:extLst>
              <a:ext uri="{FF2B5EF4-FFF2-40B4-BE49-F238E27FC236}">
                <a16:creationId xmlns:a16="http://schemas.microsoft.com/office/drawing/2014/main" id="{B938278D-B1FA-4A8C-9770-2235D326A84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91120" y="2489200"/>
            <a:ext cx="3688080" cy="338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34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2B4B8-C7FB-4352-BA8A-558219BB4019}"/>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Writing a Great Mission Statement</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7FD0164-2A6D-4C7F-A8A6-A1353F7CC472}"/>
              </a:ext>
            </a:extLst>
          </p:cNvPr>
          <p:cNvSpPr>
            <a:spLocks noGrp="1"/>
          </p:cNvSpPr>
          <p:nvPr>
            <p:ph sz="half" idx="1"/>
          </p:nvPr>
        </p:nvSpPr>
        <p:spPr>
          <a:xfrm>
            <a:off x="721360" y="2560320"/>
            <a:ext cx="6690520" cy="3606800"/>
          </a:xfrm>
        </p:spPr>
        <p:txBody>
          <a:bodyPr>
            <a:normAutofit fontScale="92500" lnSpcReduction="10000"/>
          </a:bodyPr>
          <a:lstStyle/>
          <a:p>
            <a:r>
              <a:rPr lang="en-GB" sz="2000" dirty="0">
                <a:latin typeface="Times New Roman" panose="02020603050405020304" pitchFamily="18" charset="0"/>
                <a:cs typeface="Times New Roman" panose="02020603050405020304" pitchFamily="18" charset="0"/>
              </a:rPr>
              <a:t>Writing the company’s mission statement gives the person an opportunity to express the organizational goals, ethics, culture, and norms for decision making. The steps for writing a mission statement are;</a:t>
            </a:r>
          </a:p>
          <a:p>
            <a:r>
              <a:rPr lang="en-GB" sz="2000" dirty="0">
                <a:latin typeface="Times New Roman" panose="02020603050405020304" pitchFamily="18" charset="0"/>
                <a:cs typeface="Times New Roman" panose="02020603050405020304" pitchFamily="18" charset="0"/>
              </a:rPr>
              <a:t>Defining the market with a story.</a:t>
            </a:r>
          </a:p>
          <a:p>
            <a:r>
              <a:rPr lang="en-GB" sz="2000" dirty="0">
                <a:latin typeface="Times New Roman" panose="02020603050405020304" pitchFamily="18" charset="0"/>
                <a:cs typeface="Times New Roman" panose="02020603050405020304" pitchFamily="18" charset="0"/>
              </a:rPr>
              <a:t>Explaining what the business does for customers.</a:t>
            </a:r>
          </a:p>
          <a:p>
            <a:r>
              <a:rPr lang="en-GB" sz="2000" dirty="0">
                <a:latin typeface="Times New Roman" panose="02020603050405020304" pitchFamily="18" charset="0"/>
                <a:cs typeface="Times New Roman" panose="02020603050405020304" pitchFamily="18" charset="0"/>
              </a:rPr>
              <a:t>Describing what the business does for its employees.</a:t>
            </a:r>
          </a:p>
          <a:p>
            <a:r>
              <a:rPr lang="en-GB" sz="2000" dirty="0">
                <a:latin typeface="Times New Roman" panose="02020603050405020304" pitchFamily="18" charset="0"/>
                <a:cs typeface="Times New Roman" panose="02020603050405020304" pitchFamily="18" charset="0"/>
              </a:rPr>
              <a:t>Outlining the significance of the business to its owners.</a:t>
            </a:r>
          </a:p>
          <a:p>
            <a:r>
              <a:rPr lang="en-GB" sz="2000" dirty="0">
                <a:latin typeface="Times New Roman" panose="02020603050405020304" pitchFamily="18" charset="0"/>
                <a:cs typeface="Times New Roman" panose="02020603050405020304" pitchFamily="18" charset="0"/>
              </a:rPr>
              <a:t>The last step is discussing, digesting polishing, and revising the mission statement.</a:t>
            </a:r>
          </a:p>
          <a:p>
            <a:endParaRPr lang="en-GB" sz="2000" dirty="0">
              <a:latin typeface="Times New Roman" panose="02020603050405020304" pitchFamily="18" charset="0"/>
              <a:cs typeface="Times New Roman" panose="02020603050405020304" pitchFamily="18" charset="0"/>
            </a:endParaRPr>
          </a:p>
        </p:txBody>
      </p:sp>
      <p:pic>
        <p:nvPicPr>
          <p:cNvPr id="4098" name="Picture 2" descr="Customer Orientation Definition | Marketing Dictionary | MBA  Skool-Study.Learn.Share.">
            <a:extLst>
              <a:ext uri="{FF2B5EF4-FFF2-40B4-BE49-F238E27FC236}">
                <a16:creationId xmlns:a16="http://schemas.microsoft.com/office/drawing/2014/main" id="{8242D78A-C0CB-4806-937F-F97DAB2F3DD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11880" y="2682241"/>
            <a:ext cx="3611720" cy="264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63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104D-831A-4574-B19B-56C39838B514}"/>
              </a:ext>
            </a:extLst>
          </p:cNvPr>
          <p:cNvSpPr>
            <a:spLocks noGrp="1"/>
          </p:cNvSpPr>
          <p:nvPr>
            <p:ph type="title"/>
          </p:nvPr>
        </p:nvSpPr>
        <p:spPr>
          <a:xfrm>
            <a:off x="1295402" y="982132"/>
            <a:ext cx="9601196" cy="1574800"/>
          </a:xfrm>
        </p:spPr>
        <p:txBody>
          <a:bodyPr>
            <a:normAutofit/>
          </a:bodyPr>
          <a:lstStyle/>
          <a:p>
            <a:r>
              <a:rPr lang="en-GB" sz="3600" b="1" dirty="0">
                <a:latin typeface="Times New Roman" panose="02020603050405020304" pitchFamily="18" charset="0"/>
                <a:cs typeface="Times New Roman" panose="02020603050405020304" pitchFamily="18" charset="0"/>
              </a:rPr>
              <a:t>Importance of Mission Statement</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35D0FF-D960-4293-A3E3-E516C83CF190}"/>
              </a:ext>
            </a:extLst>
          </p:cNvPr>
          <p:cNvSpPr>
            <a:spLocks noGrp="1"/>
          </p:cNvSpPr>
          <p:nvPr>
            <p:ph idx="1"/>
          </p:nvPr>
        </p:nvSpPr>
        <p:spPr/>
        <p:txBody>
          <a:bodyPr>
            <a:noAutofit/>
          </a:bodyPr>
          <a:lstStyle/>
          <a:p>
            <a:r>
              <a:rPr lang="en-GB" sz="2000" dirty="0">
                <a:latin typeface="Times New Roman" panose="02020603050405020304" pitchFamily="18" charset="0"/>
                <a:cs typeface="Times New Roman" panose="02020603050405020304" pitchFamily="18" charset="0"/>
              </a:rPr>
              <a:t>The mission statement helps the employees to know what they are expected to do in the organization (</a:t>
            </a:r>
            <a:r>
              <a:rPr lang="en-GB" sz="2000" dirty="0" err="1">
                <a:latin typeface="Times New Roman" panose="02020603050405020304" pitchFamily="18" charset="0"/>
                <a:cs typeface="Times New Roman" panose="02020603050405020304" pitchFamily="18" charset="0"/>
              </a:rPr>
              <a:t>Penco</a:t>
            </a:r>
            <a:r>
              <a:rPr lang="en-GB" sz="2000" dirty="0">
                <a:latin typeface="Times New Roman" panose="02020603050405020304" pitchFamily="18" charset="0"/>
                <a:cs typeface="Times New Roman" panose="02020603050405020304" pitchFamily="18" charset="0"/>
              </a:rPr>
              <a:t> et al., 2017).</a:t>
            </a:r>
          </a:p>
          <a:p>
            <a:r>
              <a:rPr lang="en-GB" sz="2000" dirty="0">
                <a:latin typeface="Times New Roman" panose="02020603050405020304" pitchFamily="18" charset="0"/>
                <a:cs typeface="Times New Roman" panose="02020603050405020304" pitchFamily="18" charset="0"/>
              </a:rPr>
              <a:t>With the mission statement, the employees get to see the positive aspects of their daily activities.</a:t>
            </a:r>
          </a:p>
          <a:p>
            <a:r>
              <a:rPr lang="en-GB" sz="2000" dirty="0">
                <a:latin typeface="Times New Roman" panose="02020603050405020304" pitchFamily="18" charset="0"/>
                <a:cs typeface="Times New Roman" panose="02020603050405020304" pitchFamily="18" charset="0"/>
              </a:rPr>
              <a:t>Missions statement is essential in boosting morale and developing a positive workplace culture.</a:t>
            </a:r>
          </a:p>
          <a:p>
            <a:r>
              <a:rPr lang="en-GB" sz="2000" dirty="0">
                <a:latin typeface="Times New Roman" panose="02020603050405020304" pitchFamily="18" charset="0"/>
                <a:cs typeface="Times New Roman" panose="02020603050405020304" pitchFamily="18" charset="0"/>
              </a:rPr>
              <a:t>The employees get to know the benefits they might realize from the mission statement.</a:t>
            </a: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792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0761-3877-43DC-B2D3-A3C5EF66FA6F}"/>
              </a:ext>
            </a:extLst>
          </p:cNvPr>
          <p:cNvSpPr>
            <a:spLocks noGrp="1"/>
          </p:cNvSpPr>
          <p:nvPr>
            <p:ph type="title"/>
          </p:nvPr>
        </p:nvSpPr>
        <p:spPr/>
        <p:txBody>
          <a:bodyPr>
            <a:noAutofit/>
          </a:bodyPr>
          <a:lstStyle/>
          <a:p>
            <a:r>
              <a:rPr lang="en-GB" sz="3600" b="1" dirty="0">
                <a:latin typeface="Times New Roman" panose="02020603050405020304" pitchFamily="18" charset="0"/>
                <a:cs typeface="Times New Roman" panose="02020603050405020304" pitchFamily="18" charset="0"/>
              </a:rPr>
              <a:t>Roles of Managers in Developing Mission Statement</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EE6920D-D7F9-4138-9452-4FA69CF522A0}"/>
              </a:ext>
            </a:extLst>
          </p:cNvPr>
          <p:cNvSpPr>
            <a:spLocks noGrp="1"/>
          </p:cNvSpPr>
          <p:nvPr>
            <p:ph sz="half" idx="1"/>
          </p:nvPr>
        </p:nvSpPr>
        <p:spPr>
          <a:xfrm>
            <a:off x="1298448" y="2560320"/>
            <a:ext cx="6138672" cy="3310128"/>
          </a:xfrm>
        </p:spPr>
        <p:txBody>
          <a:bodyPr>
            <a:noAutofit/>
          </a:bodyPr>
          <a:lstStyle/>
          <a:p>
            <a:r>
              <a:rPr lang="en-GB" sz="1800" dirty="0">
                <a:latin typeface="Times New Roman" panose="02020603050405020304" pitchFamily="18" charset="0"/>
                <a:cs typeface="Times New Roman" panose="02020603050405020304" pitchFamily="18" charset="0"/>
              </a:rPr>
              <a:t>The success of many organizations is based on the managers available, their managerial skills, and their commitment to saving improve the performance.</a:t>
            </a:r>
          </a:p>
          <a:p>
            <a:r>
              <a:rPr lang="en-GB" sz="1800" dirty="0">
                <a:latin typeface="Times New Roman" panose="02020603050405020304" pitchFamily="18" charset="0"/>
                <a:cs typeface="Times New Roman" panose="02020603050405020304" pitchFamily="18" charset="0"/>
              </a:rPr>
              <a:t>Managers should have great knowledge on developing the mission statements and constantly reminding the workers of their roles in the company.</a:t>
            </a:r>
          </a:p>
          <a:p>
            <a:r>
              <a:rPr lang="en-GB" sz="1800" dirty="0">
                <a:latin typeface="Times New Roman" panose="02020603050405020304" pitchFamily="18" charset="0"/>
                <a:cs typeface="Times New Roman" panose="02020603050405020304" pitchFamily="18" charset="0"/>
              </a:rPr>
              <a:t>Communicating to the subordinates on the significance of the mission statement.</a:t>
            </a:r>
          </a:p>
          <a:p>
            <a:r>
              <a:rPr lang="en-GB" sz="1800" dirty="0">
                <a:latin typeface="Times New Roman" panose="02020603050405020304" pitchFamily="18" charset="0"/>
                <a:cs typeface="Times New Roman" panose="02020603050405020304" pitchFamily="18" charset="0"/>
              </a:rPr>
              <a:t>Giving society a better understanding of the organization.</a:t>
            </a:r>
          </a:p>
          <a:p>
            <a:r>
              <a:rPr lang="en-GB" sz="1800" dirty="0">
                <a:latin typeface="Times New Roman" panose="02020603050405020304" pitchFamily="18" charset="0"/>
                <a:cs typeface="Times New Roman" panose="02020603050405020304" pitchFamily="18" charset="0"/>
              </a:rPr>
              <a:t>Featuring all the critical aspects of the organization in the mission statement.</a:t>
            </a:r>
          </a:p>
          <a:p>
            <a:endParaRPr lang="en-GB" sz="1800" dirty="0">
              <a:latin typeface="Times New Roman" panose="02020603050405020304" pitchFamily="18" charset="0"/>
              <a:cs typeface="Times New Roman" panose="02020603050405020304" pitchFamily="18" charset="0"/>
            </a:endParaRPr>
          </a:p>
        </p:txBody>
      </p:sp>
      <p:pic>
        <p:nvPicPr>
          <p:cNvPr id="5122" name="Picture 2" descr="Business Vision Statement | Mission Statement | Importance Of Mission…">
            <a:extLst>
              <a:ext uri="{FF2B5EF4-FFF2-40B4-BE49-F238E27FC236}">
                <a16:creationId xmlns:a16="http://schemas.microsoft.com/office/drawing/2014/main" id="{92070621-4AB0-43FB-9552-6A4A0B8FCCA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599679" y="2560638"/>
            <a:ext cx="3972561"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52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D2EB-B3A1-42FF-83FC-E55CE3C848B1}"/>
              </a:ext>
            </a:extLst>
          </p:cNvPr>
          <p:cNvSpPr>
            <a:spLocks noGrp="1"/>
          </p:cNvSpPr>
          <p:nvPr>
            <p:ph type="title"/>
          </p:nvPr>
        </p:nvSpPr>
        <p:spPr>
          <a:xfrm>
            <a:off x="1295401" y="982133"/>
            <a:ext cx="9601196" cy="1131148"/>
          </a:xfrm>
        </p:spPr>
        <p:txBody>
          <a:bodyPr>
            <a:normAutofit/>
          </a:bodyPr>
          <a:lstStyle/>
          <a:p>
            <a:r>
              <a:rPr lang="en-GB" sz="3200" b="1" dirty="0">
                <a:latin typeface="Times New Roman" panose="02020603050405020304" pitchFamily="18" charset="0"/>
                <a:cs typeface="Times New Roman" panose="02020603050405020304" pitchFamily="18" charset="0"/>
              </a:rPr>
              <a:t>Summary</a:t>
            </a:r>
            <a:br>
              <a:rPr lang="en-GB" sz="3200" b="1" dirty="0">
                <a:latin typeface="Times New Roman" panose="02020603050405020304" pitchFamily="18" charset="0"/>
                <a:cs typeface="Times New Roman" panose="02020603050405020304" pitchFamily="18" charset="0"/>
              </a:rPr>
            </a:br>
            <a:endParaRPr lang="en-GB"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9DDB1EF-C8A8-4208-82E0-8A2711E5FA46}"/>
              </a:ext>
            </a:extLst>
          </p:cNvPr>
          <p:cNvSpPr>
            <a:spLocks noGrp="1"/>
          </p:cNvSpPr>
          <p:nvPr>
            <p:ph idx="1"/>
          </p:nvPr>
        </p:nvSpPr>
        <p:spPr>
          <a:xfrm>
            <a:off x="1295401" y="2458720"/>
            <a:ext cx="9601196" cy="2946400"/>
          </a:xfrm>
        </p:spPr>
        <p:txBody>
          <a:bodyPr>
            <a:normAutofit/>
          </a:bodyPr>
          <a:lstStyle/>
          <a:p>
            <a:r>
              <a:rPr lang="en-GB" sz="2000" dirty="0">
                <a:latin typeface="Times New Roman" panose="02020603050405020304" pitchFamily="18" charset="0"/>
                <a:cs typeface="Times New Roman" panose="02020603050405020304" pitchFamily="18" charset="0"/>
              </a:rPr>
              <a:t>Definition of mission statement</a:t>
            </a:r>
          </a:p>
          <a:p>
            <a:r>
              <a:rPr lang="en-GB" sz="2000" dirty="0">
                <a:latin typeface="Times New Roman" panose="02020603050405020304" pitchFamily="18" charset="0"/>
                <a:cs typeface="Times New Roman" panose="02020603050405020304" pitchFamily="18" charset="0"/>
              </a:rPr>
              <a:t> The basic parts of the mission statement.</a:t>
            </a:r>
          </a:p>
          <a:p>
            <a:r>
              <a:rPr lang="en-GB" sz="2000" dirty="0">
                <a:latin typeface="Times New Roman" panose="02020603050405020304" pitchFamily="18" charset="0"/>
                <a:cs typeface="Times New Roman" panose="02020603050405020304" pitchFamily="18" charset="0"/>
              </a:rPr>
              <a:t>Mission Vs. vision statement.</a:t>
            </a:r>
          </a:p>
          <a:p>
            <a:r>
              <a:rPr lang="en-GB" sz="2000" dirty="0">
                <a:latin typeface="Times New Roman" panose="02020603050405020304" pitchFamily="18" charset="0"/>
                <a:cs typeface="Times New Roman" panose="02020603050405020304" pitchFamily="18" charset="0"/>
              </a:rPr>
              <a:t>Writing a great mission statement.</a:t>
            </a:r>
          </a:p>
          <a:p>
            <a:r>
              <a:rPr lang="en-GB" sz="2000" dirty="0">
                <a:latin typeface="Times New Roman" panose="02020603050405020304" pitchFamily="18" charset="0"/>
                <a:cs typeface="Times New Roman" panose="02020603050405020304" pitchFamily="18" charset="0"/>
              </a:rPr>
              <a:t>Importance of mission statement.</a:t>
            </a:r>
          </a:p>
          <a:p>
            <a:r>
              <a:rPr lang="en-GB" sz="2000" dirty="0">
                <a:latin typeface="Times New Roman" panose="02020603050405020304" pitchFamily="18" charset="0"/>
                <a:cs typeface="Times New Roman" panose="02020603050405020304" pitchFamily="18" charset="0"/>
              </a:rPr>
              <a:t>Roles of managers in developing mission statements.</a:t>
            </a: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6857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29</TotalTime>
  <Words>1226</Words>
  <Application>Microsoft Office PowerPoint</Application>
  <PresentationFormat>Widescreen</PresentationFormat>
  <Paragraphs>61</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Garamond</vt:lpstr>
      <vt:lpstr>Times New Roman</vt:lpstr>
      <vt:lpstr>Organic</vt:lpstr>
      <vt:lpstr>Creating a General Mission Statement for an Organization </vt:lpstr>
      <vt:lpstr>Introduction </vt:lpstr>
      <vt:lpstr>The Basic Three Parts of a Mission Statement </vt:lpstr>
      <vt:lpstr>Mission Vs Vision Statement </vt:lpstr>
      <vt:lpstr>Writing a Great Mission Statement </vt:lpstr>
      <vt:lpstr>Importance of Mission Statement </vt:lpstr>
      <vt:lpstr>Roles of Managers in Developing Mission Statement </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 Creating a General Mission Statement for an Organization</dc:title>
  <dc:creator>hp</dc:creator>
  <cp:lastModifiedBy>hp</cp:lastModifiedBy>
  <cp:revision>4</cp:revision>
  <dcterms:created xsi:type="dcterms:W3CDTF">2021-04-17T20:06:39Z</dcterms:created>
  <dcterms:modified xsi:type="dcterms:W3CDTF">2021-04-17T20:35:59Z</dcterms:modified>
</cp:coreProperties>
</file>